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7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309" r:id="rId8"/>
    <p:sldId id="310" r:id="rId9"/>
    <p:sldId id="311" r:id="rId10"/>
    <p:sldId id="308" r:id="rId11"/>
    <p:sldId id="330" r:id="rId12"/>
    <p:sldId id="313" r:id="rId13"/>
    <p:sldId id="327" r:id="rId14"/>
    <p:sldId id="307" r:id="rId15"/>
    <p:sldId id="329" r:id="rId16"/>
    <p:sldId id="326" r:id="rId17"/>
    <p:sldId id="314" r:id="rId18"/>
    <p:sldId id="315" r:id="rId19"/>
    <p:sldId id="270" r:id="rId20"/>
    <p:sldId id="268" r:id="rId21"/>
    <p:sldId id="318" r:id="rId22"/>
    <p:sldId id="320" r:id="rId23"/>
    <p:sldId id="319" r:id="rId24"/>
    <p:sldId id="316" r:id="rId25"/>
    <p:sldId id="332" r:id="rId26"/>
    <p:sldId id="328" r:id="rId27"/>
    <p:sldId id="334" r:id="rId28"/>
    <p:sldId id="338" r:id="rId29"/>
    <p:sldId id="335" r:id="rId30"/>
    <p:sldId id="336" r:id="rId31"/>
    <p:sldId id="337" r:id="rId32"/>
    <p:sldId id="325" r:id="rId33"/>
    <p:sldId id="321" r:id="rId34"/>
    <p:sldId id="322" r:id="rId35"/>
    <p:sldId id="323" r:id="rId36"/>
    <p:sldId id="340" r:id="rId37"/>
    <p:sldId id="341" r:id="rId38"/>
    <p:sldId id="342" r:id="rId39"/>
    <p:sldId id="324" r:id="rId40"/>
  </p:sldIdLst>
  <p:sldSz cx="9144000" cy="5143500" type="screen16x9"/>
  <p:notesSz cx="6858000" cy="9144000"/>
  <p:embeddedFontLst>
    <p:embeddedFont>
      <p:font typeface="Montserrat" pitchFamily="2" charset="77"/>
      <p:regular r:id="rId42"/>
      <p:bold r:id="rId43"/>
      <p:italic r:id="rId44"/>
      <p:boldItalic r:id="rId45"/>
    </p:embeddedFont>
    <p:embeddedFont>
      <p:font typeface="Montserrat Black" pitchFamily="2" charset="77"/>
      <p:regular r:id="rId46"/>
      <p:bold r:id="rId47"/>
      <p:italic r:id="rId48"/>
      <p:boldItalic r:id="rId49"/>
    </p:embeddedFont>
    <p:embeddedFont>
      <p:font typeface="Montserrat ExtraLight" pitchFamily="2" charset="77"/>
      <p:regular r:id="rId50"/>
      <p:bold r:id="rId51"/>
      <p:italic r:id="rId52"/>
      <p:boldItalic r:id="rId53"/>
    </p:embeddedFont>
    <p:embeddedFont>
      <p:font typeface="Montserrat Thin" pitchFamily="2" charset="77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C956"/>
    <a:srgbClr val="B1172C"/>
    <a:srgbClr val="FFFFFF"/>
    <a:srgbClr val="D6614D"/>
    <a:srgbClr val="984DA3"/>
    <a:srgbClr val="73AAD0"/>
    <a:srgbClr val="0371B1"/>
    <a:srgbClr val="B3DF89"/>
    <a:srgbClr val="026937"/>
    <a:srgbClr val="CBB1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D1BA7B-F270-400B-B93F-B8B2F3CF46C4}">
  <a:tblStyle styleId="{93D1BA7B-F270-400B-B93F-B8B2F3CF46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48"/>
    <p:restoredTop sz="94723"/>
  </p:normalViewPr>
  <p:slideViewPr>
    <p:cSldViewPr snapToGrid="0" snapToObjects="1" showGuides="1">
      <p:cViewPr varScale="1">
        <p:scale>
          <a:sx n="150" d="100"/>
          <a:sy n="150" d="100"/>
        </p:scale>
        <p:origin x="168" y="4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5.0000000000000001E-4</c:v>
                </c:pt>
                <c:pt idx="1">
                  <c:v>0.64510000000000001</c:v>
                </c:pt>
                <c:pt idx="2">
                  <c:v>0.26169999999999999</c:v>
                </c:pt>
                <c:pt idx="3">
                  <c:v>5.4300000000000001E-2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C-164E-96BC-71B4BBF2CF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2.9999999999999997E-4</c:v>
                </c:pt>
                <c:pt idx="1">
                  <c:v>0.60819999999999996</c:v>
                </c:pt>
                <c:pt idx="2">
                  <c:v>0.3301</c:v>
                </c:pt>
                <c:pt idx="3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9C-164E-96BC-71B4BBF2CF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0.65910000000000002</c:v>
                </c:pt>
                <c:pt idx="2">
                  <c:v>0.27160000000000001</c:v>
                </c:pt>
                <c:pt idx="3">
                  <c:v>3.0599999999999999E-2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9C-164E-96BC-71B4BBF2CF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8.9700000000000002E-2</c:v>
                </c:pt>
                <c:pt idx="1">
                  <c:v>0.6351</c:v>
                </c:pt>
                <c:pt idx="2">
                  <c:v>0.19600000000000001</c:v>
                </c:pt>
                <c:pt idx="3">
                  <c:v>4.07E-2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C-164E-96BC-71B4BBF2C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4423392388451446"/>
          <c:y val="1.2855876466693391E-2"/>
          <c:w val="0.15111548556430449"/>
          <c:h val="0.28944187847204444"/>
        </c:manualLayout>
      </c:layout>
      <c:overlay val="0"/>
      <c:spPr>
        <a:solidFill>
          <a:schemeClr val="dk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AB-2C4F-9945-DA46772DA087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AB-2C4F-9945-DA46772DA087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AB-2C4F-9945-DA46772DA087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AB-2C4F-9945-DA46772DA08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4391</c:v>
                </c:pt>
                <c:pt idx="1">
                  <c:v>6496</c:v>
                </c:pt>
                <c:pt idx="2">
                  <c:v>6823</c:v>
                </c:pt>
                <c:pt idx="3">
                  <c:v>7809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AB-2C4F-9945-DA46772DA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F7-6E41-80E5-FC982C68B8B4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F7-6E41-80E5-FC982C68B8B4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F7-6E41-80E5-FC982C68B8B4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F7-6E41-80E5-FC982C68B8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76131</c:v>
                </c:pt>
                <c:pt idx="1">
                  <c:v>38440</c:v>
                </c:pt>
                <c:pt idx="2">
                  <c:v>46203</c:v>
                </c:pt>
                <c:pt idx="3">
                  <c:v>44799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F7-6E41-80E5-FC982C68B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AB-2C4F-9945-DA46772DA087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AB-2C4F-9945-DA46772DA087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AB-2C4F-9945-DA46772DA087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AB-2C4F-9945-DA46772DA08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4391</c:v>
                </c:pt>
                <c:pt idx="1">
                  <c:v>6496</c:v>
                </c:pt>
                <c:pt idx="2">
                  <c:v>6823</c:v>
                </c:pt>
                <c:pt idx="3">
                  <c:v>7809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AB-2C4F-9945-DA46772DA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5.0000000000000001E-4</c:v>
                </c:pt>
                <c:pt idx="1">
                  <c:v>0.64510000000000001</c:v>
                </c:pt>
                <c:pt idx="2">
                  <c:v>0.26169999999999999</c:v>
                </c:pt>
                <c:pt idx="3">
                  <c:v>5.4300000000000001E-2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C-164E-96BC-71B4BBF2CF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2.9999999999999997E-4</c:v>
                </c:pt>
                <c:pt idx="1">
                  <c:v>0.60819999999999996</c:v>
                </c:pt>
                <c:pt idx="2">
                  <c:v>0.3301</c:v>
                </c:pt>
                <c:pt idx="3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9C-164E-96BC-71B4BBF2CF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0.65910000000000002</c:v>
                </c:pt>
                <c:pt idx="2">
                  <c:v>0.27160000000000001</c:v>
                </c:pt>
                <c:pt idx="3">
                  <c:v>3.0599999999999999E-2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9C-164E-96BC-71B4BBF2CF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8.9700000000000002E-2</c:v>
                </c:pt>
                <c:pt idx="1">
                  <c:v>0.6351</c:v>
                </c:pt>
                <c:pt idx="2">
                  <c:v>0.19600000000000001</c:v>
                </c:pt>
                <c:pt idx="3">
                  <c:v>4.07E-2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C-164E-96BC-71B4BBF2C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4423392388451446"/>
          <c:y val="1.2855876466693391E-2"/>
          <c:w val="0.15111548556430449"/>
          <c:h val="0.28944187847204444"/>
        </c:manualLayout>
      </c:layout>
      <c:overlay val="0"/>
      <c:spPr>
        <a:solidFill>
          <a:schemeClr val="dk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0EA-A849-82A9-549EA37917EA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EA-A849-82A9-549EA37917EA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0EA-A849-82A9-549EA37917EA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EA-A849-82A9-549EA37917E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172360</c:v>
                </c:pt>
                <c:pt idx="1">
                  <c:v>120135</c:v>
                </c:pt>
                <c:pt idx="2">
                  <c:v>126481</c:v>
                </c:pt>
                <c:pt idx="3">
                  <c:v>94089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F-AD4D-ACA2-F380649ED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0EA-A849-82A9-549EA37917EA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EA-A849-82A9-549EA37917EA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0EA-A849-82A9-549EA37917EA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EA-A849-82A9-549EA37917E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172360</c:v>
                </c:pt>
                <c:pt idx="1">
                  <c:v>120135</c:v>
                </c:pt>
                <c:pt idx="2">
                  <c:v>126481</c:v>
                </c:pt>
                <c:pt idx="3">
                  <c:v>94089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F-AD4D-ACA2-F380649ED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F7-6E41-80E5-FC982C68B8B4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F7-6E41-80E5-FC982C68B8B4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F7-6E41-80E5-FC982C68B8B4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F7-6E41-80E5-FC982C68B8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76131</c:v>
                </c:pt>
                <c:pt idx="1">
                  <c:v>38440</c:v>
                </c:pt>
                <c:pt idx="2">
                  <c:v>46203</c:v>
                </c:pt>
                <c:pt idx="3">
                  <c:v>44799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F7-6E41-80E5-FC982C68B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3d327e66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3d327e66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678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3d327e66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3d327e66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706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764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167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448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890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036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526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137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d3f01ad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d3f01ad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cd5d469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cd5d469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386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046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5381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943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637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760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967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1847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401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d1c55ff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d1c55ff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9047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8341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2765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6d3f01ad6f_0_24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6d3f01ad6f_0_24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4969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4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847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126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1150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8481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846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1c55ffe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1c55ffe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3f01ad6f_0_24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3f01ad6f_0_24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5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64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75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AND_BODY_1_3_1_3"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ctrTitle" idx="2"/>
          </p:nvPr>
        </p:nvSpPr>
        <p:spPr>
          <a:xfrm>
            <a:off x="6540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1"/>
          </p:nvPr>
        </p:nvSpPr>
        <p:spPr>
          <a:xfrm>
            <a:off x="6540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ctrTitle" idx="3"/>
          </p:nvPr>
        </p:nvSpPr>
        <p:spPr>
          <a:xfrm>
            <a:off x="26503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4"/>
          </p:nvPr>
        </p:nvSpPr>
        <p:spPr>
          <a:xfrm>
            <a:off x="26503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ctrTitle" idx="5"/>
          </p:nvPr>
        </p:nvSpPr>
        <p:spPr>
          <a:xfrm>
            <a:off x="46466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6"/>
          </p:nvPr>
        </p:nvSpPr>
        <p:spPr>
          <a:xfrm>
            <a:off x="46466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ctrTitle" idx="7"/>
          </p:nvPr>
        </p:nvSpPr>
        <p:spPr>
          <a:xfrm>
            <a:off x="66429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8"/>
          </p:nvPr>
        </p:nvSpPr>
        <p:spPr>
          <a:xfrm>
            <a:off x="66429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AND_BODY_2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34467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/>
          <p:nvPr/>
        </p:nvSpPr>
        <p:spPr>
          <a:xfrm>
            <a:off x="4461675" y="3532850"/>
            <a:ext cx="3552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549400" y="875500"/>
            <a:ext cx="40452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722325" y="1858300"/>
            <a:ext cx="3837000" cy="26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SECTION_TITLE_AND_DESCRIPTION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722325" y="1137575"/>
            <a:ext cx="7281300" cy="2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ctrTitle"/>
          </p:nvPr>
        </p:nvSpPr>
        <p:spPr>
          <a:xfrm>
            <a:off x="3003350" y="71738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5" hasCustomPrompt="1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 idx="6"/>
          </p:nvPr>
        </p:nvSpPr>
        <p:spPr>
          <a:xfrm>
            <a:off x="3003350" y="277823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7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8" hasCustomPrompt="1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 idx="9"/>
          </p:nvPr>
        </p:nvSpPr>
        <p:spPr>
          <a:xfrm>
            <a:off x="3003350" y="380865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3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4" hasCustomPrompt="1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cxnSp>
        <p:nvCxnSpPr>
          <p:cNvPr id="64" name="Google Shape;64;p14"/>
          <p:cNvCxnSpPr/>
          <p:nvPr/>
        </p:nvCxnSpPr>
        <p:spPr>
          <a:xfrm>
            <a:off x="2740450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"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 idx="2"/>
          </p:nvPr>
        </p:nvSpPr>
        <p:spPr>
          <a:xfrm>
            <a:off x="57897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57897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3"/>
          </p:nvPr>
        </p:nvSpPr>
        <p:spPr>
          <a:xfrm>
            <a:off x="670682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670682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_1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BODY_1_2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40247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131682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2"/>
          </p:nvPr>
        </p:nvSpPr>
        <p:spPr>
          <a:xfrm>
            <a:off x="532712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3"/>
          </p:nvPr>
        </p:nvSpPr>
        <p:spPr>
          <a:xfrm>
            <a:off x="524147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AND_BODY_1_1_1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5191275" y="1765350"/>
            <a:ext cx="28080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9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 rotWithShape="1">
          <a:blip r:embed="rId3">
            <a:alphaModFix/>
          </a:blip>
          <a:srcRect l="3232"/>
          <a:stretch/>
        </p:blipFill>
        <p:spPr>
          <a:xfrm>
            <a:off x="0" y="0"/>
            <a:ext cx="9117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3103400" y="1216825"/>
            <a:ext cx="5707200" cy="13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COVID-19’s IMPACT ON 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CAR ACCIDENTS 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 THE USA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3487850" y="3540475"/>
            <a:ext cx="4938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Celina Plaza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7199" y="367600"/>
            <a:ext cx="82296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AVERAGE SEVERITY RANK FOR TOP 20 STATES*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4B1D04-7087-D949-9ED6-17005AD56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529090"/>
              </p:ext>
            </p:extLst>
          </p:nvPr>
        </p:nvGraphicFramePr>
        <p:xfrm>
          <a:off x="1648692" y="1115557"/>
          <a:ext cx="6096000" cy="347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AA90D6-0E27-BC4E-A769-F23C0618EA75}"/>
              </a:ext>
            </a:extLst>
          </p:cNvPr>
          <p:cNvSpPr txBox="1"/>
          <p:nvPr/>
        </p:nvSpPr>
        <p:spPr>
          <a:xfrm rot="16200000">
            <a:off x="-114776" y="2419105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1A35-70C6-3646-91C4-E1E4C0F69082}"/>
              </a:ext>
            </a:extLst>
          </p:cNvPr>
          <p:cNvSpPr txBox="1"/>
          <p:nvPr/>
        </p:nvSpPr>
        <p:spPr>
          <a:xfrm>
            <a:off x="2846627" y="4284478"/>
            <a:ext cx="370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E6A07-ED82-EC44-BA36-2C3CB6CABFED}"/>
              </a:ext>
            </a:extLst>
          </p:cNvPr>
          <p:cNvSpPr txBox="1"/>
          <p:nvPr/>
        </p:nvSpPr>
        <p:spPr>
          <a:xfrm>
            <a:off x="191436" y="4775900"/>
            <a:ext cx="453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</a:rPr>
              <a:t>*States weighted by number of accidents to total</a:t>
            </a:r>
          </a:p>
        </p:txBody>
      </p:sp>
    </p:spTree>
    <p:extLst>
      <p:ext uri="{BB962C8B-B14F-4D97-AF65-F5344CB8AC3E}">
        <p14:creationId xmlns:p14="http://schemas.microsoft.com/office/powerpoint/2010/main" val="1019810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7199" y="367600"/>
            <a:ext cx="82296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AVERAGE SEVERITY RANK FOR TOP 20 STATES*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4B1D04-7087-D949-9ED6-17005AD565C0}"/>
              </a:ext>
            </a:extLst>
          </p:cNvPr>
          <p:cNvGraphicFramePr/>
          <p:nvPr/>
        </p:nvGraphicFramePr>
        <p:xfrm>
          <a:off x="1648692" y="1115557"/>
          <a:ext cx="6096000" cy="347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AA90D6-0E27-BC4E-A769-F23C0618EA75}"/>
              </a:ext>
            </a:extLst>
          </p:cNvPr>
          <p:cNvSpPr txBox="1"/>
          <p:nvPr/>
        </p:nvSpPr>
        <p:spPr>
          <a:xfrm rot="16200000">
            <a:off x="-114776" y="2419105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1A35-70C6-3646-91C4-E1E4C0F69082}"/>
              </a:ext>
            </a:extLst>
          </p:cNvPr>
          <p:cNvSpPr txBox="1"/>
          <p:nvPr/>
        </p:nvSpPr>
        <p:spPr>
          <a:xfrm>
            <a:off x="2846627" y="4284478"/>
            <a:ext cx="370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E6A07-ED82-EC44-BA36-2C3CB6CABFED}"/>
              </a:ext>
            </a:extLst>
          </p:cNvPr>
          <p:cNvSpPr txBox="1"/>
          <p:nvPr/>
        </p:nvSpPr>
        <p:spPr>
          <a:xfrm>
            <a:off x="191436" y="4775900"/>
            <a:ext cx="453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</a:rPr>
              <a:t>*States weighted by number of accidents to total</a:t>
            </a:r>
          </a:p>
        </p:txBody>
      </p:sp>
      <p:sp>
        <p:nvSpPr>
          <p:cNvPr id="8" name="Google Shape;286;p42">
            <a:extLst>
              <a:ext uri="{FF2B5EF4-FFF2-40B4-BE49-F238E27FC236}">
                <a16:creationId xmlns:a16="http://schemas.microsoft.com/office/drawing/2014/main" id="{D7BD2615-DE4C-3447-A3C7-3686744110BF}"/>
              </a:ext>
            </a:extLst>
          </p:cNvPr>
          <p:cNvSpPr/>
          <p:nvPr/>
        </p:nvSpPr>
        <p:spPr>
          <a:xfrm>
            <a:off x="3549535" y="992463"/>
            <a:ext cx="4646814" cy="329201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7B4856-B773-4142-8202-F903B13810AA}"/>
              </a:ext>
            </a:extLst>
          </p:cNvPr>
          <p:cNvCxnSpPr/>
          <p:nvPr/>
        </p:nvCxnSpPr>
        <p:spPr>
          <a:xfrm flipH="1">
            <a:off x="3524599" y="2219498"/>
            <a:ext cx="581891" cy="96427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Google Shape;246;p38">
            <a:extLst>
              <a:ext uri="{FF2B5EF4-FFF2-40B4-BE49-F238E27FC236}">
                <a16:creationId xmlns:a16="http://schemas.microsoft.com/office/drawing/2014/main" id="{5C89B6A7-870A-CE45-8B10-ECF972F9937F}"/>
              </a:ext>
            </a:extLst>
          </p:cNvPr>
          <p:cNvSpPr txBox="1">
            <a:spLocks/>
          </p:cNvSpPr>
          <p:nvPr/>
        </p:nvSpPr>
        <p:spPr>
          <a:xfrm>
            <a:off x="4072309" y="1288878"/>
            <a:ext cx="3051698" cy="17379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4800" b="1" dirty="0">
                <a:solidFill>
                  <a:schemeClr val="tx1"/>
                </a:solidFill>
              </a:rPr>
              <a:t>8,870</a:t>
            </a:r>
            <a:r>
              <a:rPr lang="en-US" sz="3600" b="1" dirty="0">
                <a:solidFill>
                  <a:schemeClr val="tx1"/>
                </a:solidFill>
              </a:rPr>
              <a:t>%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‘Severity 1’ </a:t>
            </a:r>
            <a:r>
              <a:rPr lang="en-US" sz="1000" b="1" dirty="0">
                <a:solidFill>
                  <a:schemeClr val="tx1"/>
                </a:solidFill>
              </a:rPr>
              <a:t>i</a:t>
            </a:r>
            <a:r>
              <a:rPr lang="en-US" sz="1000" dirty="0">
                <a:solidFill>
                  <a:schemeClr val="tx1"/>
                </a:solidFill>
              </a:rPr>
              <a:t>ncrease in 2020 stay-home </a:t>
            </a:r>
          </a:p>
          <a:p>
            <a:r>
              <a:rPr lang="en-US" sz="1000" dirty="0">
                <a:solidFill>
                  <a:schemeClr val="tx1"/>
                </a:solidFill>
              </a:rPr>
              <a:t>period compared to average </a:t>
            </a:r>
          </a:p>
          <a:p>
            <a:r>
              <a:rPr lang="en-US" sz="1000" dirty="0">
                <a:solidFill>
                  <a:schemeClr val="tx1"/>
                </a:solidFill>
              </a:rPr>
              <a:t>2017 – 2019 equivalent periods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3CA428-1528-F94B-8FAA-F1211BF358B0}"/>
              </a:ext>
            </a:extLst>
          </p:cNvPr>
          <p:cNvCxnSpPr/>
          <p:nvPr/>
        </p:nvCxnSpPr>
        <p:spPr>
          <a:xfrm flipV="1">
            <a:off x="4397430" y="1737359"/>
            <a:ext cx="0" cy="377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691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8802112"/>
              </p:ext>
            </p:extLst>
          </p:nvPr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4926856"/>
              </p:ext>
            </p:extLst>
          </p:nvPr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3F36C0-1F4F-BD46-827D-7A769E5D78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3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/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/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697937-F8FD-0745-9DC1-F26DEF40CE8B}"/>
              </a:ext>
            </a:extLst>
          </p:cNvPr>
          <p:cNvSpPr/>
          <p:nvPr/>
        </p:nvSpPr>
        <p:spPr>
          <a:xfrm>
            <a:off x="1678645" y="1698913"/>
            <a:ext cx="1178855" cy="3037272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6CC0035-54CF-1242-B5E6-9487B0D70B71}"/>
              </a:ext>
            </a:extLst>
          </p:cNvPr>
          <p:cNvSpPr/>
          <p:nvPr/>
        </p:nvSpPr>
        <p:spPr>
          <a:xfrm>
            <a:off x="6182592" y="1738628"/>
            <a:ext cx="1178855" cy="3037272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596503-639F-7B43-96E2-B3B0FDB3B6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2376" y="367600"/>
            <a:ext cx="839096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FREQUENCY OF CAR ACCIDENTS FOR TOP 20 STATES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EF6EB8F-F81C-E64D-8CA6-C3E77301A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9907331"/>
              </p:ext>
            </p:extLst>
          </p:nvPr>
        </p:nvGraphicFramePr>
        <p:xfrm>
          <a:off x="2130056" y="1120661"/>
          <a:ext cx="5227674" cy="3485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A0C8F4-E6D7-FF43-AB45-CBEC0F0C5B88}"/>
              </a:ext>
            </a:extLst>
          </p:cNvPr>
          <p:cNvSpPr txBox="1"/>
          <p:nvPr/>
        </p:nvSpPr>
        <p:spPr>
          <a:xfrm rot="16200000">
            <a:off x="370131" y="2724719"/>
            <a:ext cx="2868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3EAF1-60A2-1F42-9440-598F9717379D}"/>
              </a:ext>
            </a:extLst>
          </p:cNvPr>
          <p:cNvSpPr txBox="1"/>
          <p:nvPr/>
        </p:nvSpPr>
        <p:spPr>
          <a:xfrm>
            <a:off x="3200404" y="4722740"/>
            <a:ext cx="370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Number of Accidents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14B89-3FCD-4E44-9939-FFF3674EB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7"/>
          <a:stretch/>
        </p:blipFill>
        <p:spPr>
          <a:xfrm>
            <a:off x="7647486" y="1187133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2376" y="367600"/>
            <a:ext cx="839096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FREQUENCY OF CAR ACCIDENTS FOR TOP 20 STATES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EF6EB8F-F81C-E64D-8CA6-C3E77301AE00}"/>
              </a:ext>
            </a:extLst>
          </p:cNvPr>
          <p:cNvGraphicFramePr/>
          <p:nvPr/>
        </p:nvGraphicFramePr>
        <p:xfrm>
          <a:off x="2130056" y="1120661"/>
          <a:ext cx="5227674" cy="3485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A0C8F4-E6D7-FF43-AB45-CBEC0F0C5B88}"/>
              </a:ext>
            </a:extLst>
          </p:cNvPr>
          <p:cNvSpPr txBox="1"/>
          <p:nvPr/>
        </p:nvSpPr>
        <p:spPr>
          <a:xfrm rot="16200000">
            <a:off x="370131" y="2724719"/>
            <a:ext cx="2868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3EAF1-60A2-1F42-9440-598F9717379D}"/>
              </a:ext>
            </a:extLst>
          </p:cNvPr>
          <p:cNvSpPr txBox="1"/>
          <p:nvPr/>
        </p:nvSpPr>
        <p:spPr>
          <a:xfrm>
            <a:off x="3200404" y="4722740"/>
            <a:ext cx="370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Number of Accidents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14B89-3FCD-4E44-9939-FFF3674EB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7"/>
          <a:stretch/>
        </p:blipFill>
        <p:spPr>
          <a:xfrm>
            <a:off x="7647486" y="1187133"/>
            <a:ext cx="443323" cy="776981"/>
          </a:xfrm>
          <a:prstGeom prst="rect">
            <a:avLst/>
          </a:prstGeom>
        </p:spPr>
      </p:pic>
      <p:sp>
        <p:nvSpPr>
          <p:cNvPr id="10" name="Google Shape;286;p42">
            <a:extLst>
              <a:ext uri="{FF2B5EF4-FFF2-40B4-BE49-F238E27FC236}">
                <a16:creationId xmlns:a16="http://schemas.microsoft.com/office/drawing/2014/main" id="{AB368D8F-A6DA-514F-B93F-662008E4D5AD}"/>
              </a:ext>
            </a:extLst>
          </p:cNvPr>
          <p:cNvSpPr/>
          <p:nvPr/>
        </p:nvSpPr>
        <p:spPr>
          <a:xfrm>
            <a:off x="1221820" y="992463"/>
            <a:ext cx="6974529" cy="39486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46;p38">
            <a:extLst>
              <a:ext uri="{FF2B5EF4-FFF2-40B4-BE49-F238E27FC236}">
                <a16:creationId xmlns:a16="http://schemas.microsoft.com/office/drawing/2014/main" id="{08EB8FFF-CE54-364E-8E20-18560279172B}"/>
              </a:ext>
            </a:extLst>
          </p:cNvPr>
          <p:cNvSpPr txBox="1">
            <a:spLocks/>
          </p:cNvSpPr>
          <p:nvPr/>
        </p:nvSpPr>
        <p:spPr>
          <a:xfrm>
            <a:off x="3167009" y="1702768"/>
            <a:ext cx="2809982" cy="17379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4800" b="1" dirty="0">
                <a:solidFill>
                  <a:schemeClr val="tx1"/>
                </a:solidFill>
              </a:rPr>
              <a:t>52</a:t>
            </a:r>
            <a:r>
              <a:rPr lang="en-US" sz="3600" b="1" dirty="0">
                <a:solidFill>
                  <a:schemeClr val="tx1"/>
                </a:solidFill>
              </a:rPr>
              <a:t>%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i</a:t>
            </a:r>
            <a:r>
              <a:rPr lang="en-US" sz="1000" dirty="0">
                <a:solidFill>
                  <a:schemeClr val="tx1"/>
                </a:solidFill>
              </a:rPr>
              <a:t>ncrease in car accidents during 2020 stay-home period compared to average </a:t>
            </a:r>
          </a:p>
          <a:p>
            <a:r>
              <a:rPr lang="en-US" sz="1000" dirty="0">
                <a:solidFill>
                  <a:schemeClr val="tx1"/>
                </a:solidFill>
              </a:rPr>
              <a:t>2017 – 2019 equivalent periods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60A190-2CB9-EA47-B3E0-82813A1044AB}"/>
              </a:ext>
            </a:extLst>
          </p:cNvPr>
          <p:cNvCxnSpPr/>
          <p:nvPr/>
        </p:nvCxnSpPr>
        <p:spPr>
          <a:xfrm flipV="1">
            <a:off x="3873731" y="2152994"/>
            <a:ext cx="0" cy="377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069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TEXAS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‘Stay-Home’ Period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FREQUENCY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DB7DF0-1B34-B749-8357-97528E846D8B}"/>
              </a:ext>
            </a:extLst>
          </p:cNvPr>
          <p:cNvGraphicFramePr/>
          <p:nvPr/>
        </p:nvGraphicFramePr>
        <p:xfrm>
          <a:off x="689388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F36D588-E5BD-4746-999A-94B2F7F3D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66603"/>
              </p:ext>
            </p:extLst>
          </p:nvPr>
        </p:nvGraphicFramePr>
        <p:xfrm>
          <a:off x="5222247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C3AD74ED-C58D-5049-B438-401DF349D7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9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TEXAS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‘Stay-Home’ Period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FREQUENCY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DB7DF0-1B34-B749-8357-97528E846D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256285"/>
              </p:ext>
            </p:extLst>
          </p:nvPr>
        </p:nvGraphicFramePr>
        <p:xfrm>
          <a:off x="689388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F36D588-E5BD-4746-999A-94B2F7F3D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28195"/>
              </p:ext>
            </p:extLst>
          </p:nvPr>
        </p:nvGraphicFramePr>
        <p:xfrm>
          <a:off x="5222247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E0E6A4C2-C51D-6D49-84DB-E816AD3658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  <p:sp>
        <p:nvSpPr>
          <p:cNvPr id="25" name="Google Shape;286;p42">
            <a:extLst>
              <a:ext uri="{FF2B5EF4-FFF2-40B4-BE49-F238E27FC236}">
                <a16:creationId xmlns:a16="http://schemas.microsoft.com/office/drawing/2014/main" id="{DC3BF63D-7216-C24E-AE8F-9EC9BF827E12}"/>
              </a:ext>
            </a:extLst>
          </p:cNvPr>
          <p:cNvSpPr/>
          <p:nvPr/>
        </p:nvSpPr>
        <p:spPr>
          <a:xfrm>
            <a:off x="361309" y="1565250"/>
            <a:ext cx="3914559" cy="309953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46;p38">
            <a:extLst>
              <a:ext uri="{FF2B5EF4-FFF2-40B4-BE49-F238E27FC236}">
                <a16:creationId xmlns:a16="http://schemas.microsoft.com/office/drawing/2014/main" id="{975E70A3-632B-CA45-931F-076F6B223294}"/>
              </a:ext>
            </a:extLst>
          </p:cNvPr>
          <p:cNvSpPr txBox="1">
            <a:spLocks/>
          </p:cNvSpPr>
          <p:nvPr/>
        </p:nvSpPr>
        <p:spPr>
          <a:xfrm>
            <a:off x="1727338" y="2333583"/>
            <a:ext cx="1472018" cy="1199326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</a:rPr>
              <a:t>  76%</a:t>
            </a:r>
          </a:p>
          <a:p>
            <a:r>
              <a:rPr lang="en-US" sz="800" b="1" dirty="0">
                <a:solidFill>
                  <a:schemeClr val="tx1"/>
                </a:solidFill>
              </a:rPr>
              <a:t>Stay-Home 2020 period vs. 2017-2019 average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F0D736-0192-A846-921C-3F3F80392432}"/>
              </a:ext>
            </a:extLst>
          </p:cNvPr>
          <p:cNvCxnSpPr>
            <a:cxnSpLocks/>
          </p:cNvCxnSpPr>
          <p:nvPr/>
        </p:nvCxnSpPr>
        <p:spPr>
          <a:xfrm flipV="1">
            <a:off x="1930631" y="2641366"/>
            <a:ext cx="0" cy="309651"/>
          </a:xfrm>
          <a:prstGeom prst="straightConnector1">
            <a:avLst/>
          </a:prstGeom>
          <a:ln w="38100">
            <a:solidFill>
              <a:srgbClr val="0AC95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286;p42">
            <a:extLst>
              <a:ext uri="{FF2B5EF4-FFF2-40B4-BE49-F238E27FC236}">
                <a16:creationId xmlns:a16="http://schemas.microsoft.com/office/drawing/2014/main" id="{2C51F4BE-07EA-974F-B64B-05705AA6A96F}"/>
              </a:ext>
            </a:extLst>
          </p:cNvPr>
          <p:cNvSpPr/>
          <p:nvPr/>
        </p:nvSpPr>
        <p:spPr>
          <a:xfrm>
            <a:off x="4888150" y="1493462"/>
            <a:ext cx="3914559" cy="309953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46;p38">
            <a:extLst>
              <a:ext uri="{FF2B5EF4-FFF2-40B4-BE49-F238E27FC236}">
                <a16:creationId xmlns:a16="http://schemas.microsoft.com/office/drawing/2014/main" id="{969BFEDC-F515-0E41-9FF8-FD2476BEBB85}"/>
              </a:ext>
            </a:extLst>
          </p:cNvPr>
          <p:cNvSpPr txBox="1">
            <a:spLocks/>
          </p:cNvSpPr>
          <p:nvPr/>
        </p:nvSpPr>
        <p:spPr>
          <a:xfrm>
            <a:off x="6351859" y="2333583"/>
            <a:ext cx="1472018" cy="1199326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</a:rPr>
              <a:t>  37%</a:t>
            </a:r>
          </a:p>
          <a:p>
            <a:r>
              <a:rPr lang="en-US" sz="800" b="1" dirty="0">
                <a:solidFill>
                  <a:schemeClr val="tx1"/>
                </a:solidFill>
              </a:rPr>
              <a:t>Stay-Home 2020 period vs. 2017-2019 average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AF65E2-12DF-CB46-8F1F-6A985D2223A4}"/>
              </a:ext>
            </a:extLst>
          </p:cNvPr>
          <p:cNvCxnSpPr>
            <a:cxnSpLocks/>
          </p:cNvCxnSpPr>
          <p:nvPr/>
        </p:nvCxnSpPr>
        <p:spPr>
          <a:xfrm>
            <a:off x="6644640" y="2663782"/>
            <a:ext cx="0" cy="310896"/>
          </a:xfrm>
          <a:prstGeom prst="straightConnector1">
            <a:avLst/>
          </a:prstGeom>
          <a:ln w="38100">
            <a:solidFill>
              <a:srgbClr val="B1172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589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63;p14">
            <a:extLst>
              <a:ext uri="{FF2B5EF4-FFF2-40B4-BE49-F238E27FC236}">
                <a16:creationId xmlns:a16="http://schemas.microsoft.com/office/drawing/2014/main" id="{FEE2216E-B987-F546-A44F-F2198A272D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03" y="-948690"/>
            <a:ext cx="9144000" cy="60921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329608" y="1831779"/>
            <a:ext cx="3062177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Level of Impact on </a:t>
            </a:r>
          </a:p>
          <a:p>
            <a:pPr algn="l"/>
            <a:r>
              <a:rPr lang="en-US" sz="3000" dirty="0">
                <a:solidFill>
                  <a:schemeClr val="accent1"/>
                </a:solidFill>
              </a:rPr>
              <a:t>Car Accidents’ Severity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2775004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4979354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48501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>
            <a:spLocks noGrp="1"/>
          </p:cNvSpPr>
          <p:nvPr>
            <p:ph type="body" idx="2"/>
          </p:nvPr>
        </p:nvSpPr>
        <p:spPr>
          <a:xfrm>
            <a:off x="722325" y="1085903"/>
            <a:ext cx="3837000" cy="3255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 dirty="0"/>
              <a:t>27 Variables Considered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Weather Conditions (Snow, Rain, Fog, Clear, etc.)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Day or Night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Temperature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Wind Speed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Signs (stop sign, traffic light)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Intersection w/Road (junction, railroad)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accent1"/>
                </a:solidFill>
              </a:rPr>
              <a:t>In period of stay-home orders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42" name="Google Shape;342;p45"/>
          <p:cNvSpPr txBox="1">
            <a:spLocks noGrp="1"/>
          </p:cNvSpPr>
          <p:nvPr>
            <p:ph type="title"/>
          </p:nvPr>
        </p:nvSpPr>
        <p:spPr>
          <a:xfrm>
            <a:off x="467833" y="367600"/>
            <a:ext cx="831466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FOR PREDICTING SEVERITY RANK</a:t>
            </a:r>
            <a:endParaRPr dirty="0"/>
          </a:p>
        </p:txBody>
      </p:sp>
      <p:pic>
        <p:nvPicPr>
          <p:cNvPr id="13" name="Google Shape;68;p15">
            <a:extLst>
              <a:ext uri="{FF2B5EF4-FFF2-40B4-BE49-F238E27FC236}">
                <a16:creationId xmlns:a16="http://schemas.microsoft.com/office/drawing/2014/main" id="{0771E212-3103-3A4B-8096-1B5AAA4F86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824" y="1078648"/>
            <a:ext cx="3837000" cy="3897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 idx="2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ctrTitle"/>
          </p:nvPr>
        </p:nvSpPr>
        <p:spPr>
          <a:xfrm>
            <a:off x="3003350" y="717375"/>
            <a:ext cx="38094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Objective</a:t>
            </a:r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title" idx="5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ctrTitle" idx="6"/>
          </p:nvPr>
        </p:nvSpPr>
        <p:spPr>
          <a:xfrm>
            <a:off x="3003350" y="2778225"/>
            <a:ext cx="34137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&amp; Key Takeaways</a:t>
            </a:r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title" idx="8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ctrTitle" idx="9"/>
          </p:nvPr>
        </p:nvSpPr>
        <p:spPr>
          <a:xfrm>
            <a:off x="3003350" y="3808650"/>
            <a:ext cx="34137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Opportunities</a:t>
            </a: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14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8068836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‘BEST’ MODEL :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983036" cy="817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600" dirty="0" err="1">
                <a:solidFill>
                  <a:schemeClr val="accent1"/>
                </a:solidFill>
              </a:rPr>
              <a:t>XGBoost</a:t>
            </a:r>
            <a:endParaRPr lang="en-US" sz="1600" dirty="0">
              <a:solidFill>
                <a:schemeClr val="accent1"/>
              </a:solidFill>
            </a:endParaRPr>
          </a:p>
          <a:p>
            <a:pPr marL="0" indent="0"/>
            <a:r>
              <a:rPr lang="en-US" sz="1200" dirty="0"/>
              <a:t>XX% Accuracy</a:t>
            </a:r>
          </a:p>
        </p:txBody>
      </p:sp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2372244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THE MODEL WITH INSIGHTS WE NEED 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3141774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Logistic Regression</a:t>
            </a:r>
          </a:p>
          <a:p>
            <a:pPr marL="0" indent="0"/>
            <a:r>
              <a:rPr lang="en-US" sz="1200" dirty="0"/>
              <a:t>67.4% Accuracy</a:t>
            </a:r>
          </a:p>
          <a:p>
            <a:pPr marL="0" indent="0"/>
            <a:endParaRPr lang="en-US" dirty="0"/>
          </a:p>
          <a:p>
            <a:pPr marL="0" indent="0"/>
            <a:r>
              <a:rPr lang="en-US" sz="1100" dirty="0"/>
              <a:t>Why?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/>
              <a:t>Tells us which direction a variable is ‘pulling’ the model for severity classification.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/>
              <a:t>We’re looking for which direction the stay-at-home orders pull the model.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906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24575D7-8EF9-F148-A7E3-6F333C90A9D9}"/>
              </a:ext>
            </a:extLst>
          </p:cNvPr>
          <p:cNvSpPr/>
          <p:nvPr/>
        </p:nvSpPr>
        <p:spPr>
          <a:xfrm>
            <a:off x="409915" y="4164861"/>
            <a:ext cx="1992865" cy="5713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E0C53-47B4-9F40-9C20-841ED52A2E4F}"/>
              </a:ext>
            </a:extLst>
          </p:cNvPr>
          <p:cNvSpPr/>
          <p:nvPr/>
        </p:nvSpPr>
        <p:spPr>
          <a:xfrm>
            <a:off x="6609606" y="1946590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8;p17">
            <a:extLst>
              <a:ext uri="{FF2B5EF4-FFF2-40B4-BE49-F238E27FC236}">
                <a16:creationId xmlns:a16="http://schemas.microsoft.com/office/drawing/2014/main" id="{D3782F7D-2510-414C-8AB5-A3650B7263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76" r="37758"/>
          <a:stretch/>
        </p:blipFill>
        <p:spPr>
          <a:xfrm>
            <a:off x="4746171" y="1916032"/>
            <a:ext cx="1616927" cy="295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/>
          <p:nvPr/>
        </p:nvSpPr>
        <p:spPr>
          <a:xfrm>
            <a:off x="4697963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42"/>
          <p:cNvCxnSpPr/>
          <p:nvPr/>
        </p:nvCxnSpPr>
        <p:spPr>
          <a:xfrm>
            <a:off x="6526825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sp>
        <p:nvSpPr>
          <p:cNvPr id="14" name="Google Shape;296;p43">
            <a:extLst>
              <a:ext uri="{FF2B5EF4-FFF2-40B4-BE49-F238E27FC236}">
                <a16:creationId xmlns:a16="http://schemas.microsoft.com/office/drawing/2014/main" id="{DEF5D09E-D07A-DF4C-855C-D529756BC19C}"/>
              </a:ext>
            </a:extLst>
          </p:cNvPr>
          <p:cNvSpPr txBox="1">
            <a:spLocks/>
          </p:cNvSpPr>
          <p:nvPr/>
        </p:nvSpPr>
        <p:spPr>
          <a:xfrm>
            <a:off x="5467480" y="1334895"/>
            <a:ext cx="272357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MORE SEVERE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BDF39D-F3FF-B348-9721-3526E46C1990}"/>
              </a:ext>
            </a:extLst>
          </p:cNvPr>
          <p:cNvSpPr txBox="1"/>
          <p:nvPr/>
        </p:nvSpPr>
        <p:spPr>
          <a:xfrm>
            <a:off x="6609606" y="1916028"/>
            <a:ext cx="219572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Rain/Thunderstorm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Snow/Hail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Junction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sz="1000" b="1" dirty="0">
                <a:solidFill>
                  <a:schemeClr val="accent1"/>
                </a:solidFill>
                <a:latin typeface="Montserrat"/>
                <a:sym typeface="Montserrat"/>
              </a:rPr>
              <a:t>TIME OF DAY: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Nighttime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TEMPERATURE: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Higher Temperature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83ED92-A581-AB43-BA07-50229D36E0F4}"/>
              </a:ext>
            </a:extLst>
          </p:cNvPr>
          <p:cNvCxnSpPr>
            <a:cxnSpLocks/>
          </p:cNvCxnSpPr>
          <p:nvPr/>
        </p:nvCxnSpPr>
        <p:spPr>
          <a:xfrm>
            <a:off x="4843150" y="1613067"/>
            <a:ext cx="52449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Google Shape;286;p42">
            <a:extLst>
              <a:ext uri="{FF2B5EF4-FFF2-40B4-BE49-F238E27FC236}">
                <a16:creationId xmlns:a16="http://schemas.microsoft.com/office/drawing/2014/main" id="{EB2EAB65-0D45-314D-A5B0-6A30182BFFDE}"/>
              </a:ext>
            </a:extLst>
          </p:cNvPr>
          <p:cNvSpPr/>
          <p:nvPr/>
        </p:nvSpPr>
        <p:spPr>
          <a:xfrm>
            <a:off x="274170" y="1194812"/>
            <a:ext cx="4348747" cy="39486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734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E0C53-47B4-9F40-9C20-841ED52A2E4F}"/>
              </a:ext>
            </a:extLst>
          </p:cNvPr>
          <p:cNvSpPr/>
          <p:nvPr/>
        </p:nvSpPr>
        <p:spPr>
          <a:xfrm>
            <a:off x="6609606" y="1946590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8;p17">
            <a:extLst>
              <a:ext uri="{FF2B5EF4-FFF2-40B4-BE49-F238E27FC236}">
                <a16:creationId xmlns:a16="http://schemas.microsoft.com/office/drawing/2014/main" id="{D3782F7D-2510-414C-8AB5-A3650B7263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76" r="37758"/>
          <a:stretch/>
        </p:blipFill>
        <p:spPr>
          <a:xfrm>
            <a:off x="4746171" y="1916032"/>
            <a:ext cx="1616927" cy="295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/>
          <p:nvPr/>
        </p:nvSpPr>
        <p:spPr>
          <a:xfrm>
            <a:off x="4697963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42"/>
          <p:cNvCxnSpPr/>
          <p:nvPr/>
        </p:nvCxnSpPr>
        <p:spPr>
          <a:xfrm>
            <a:off x="6526825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sp>
        <p:nvSpPr>
          <p:cNvPr id="14" name="Google Shape;296;p43">
            <a:extLst>
              <a:ext uri="{FF2B5EF4-FFF2-40B4-BE49-F238E27FC236}">
                <a16:creationId xmlns:a16="http://schemas.microsoft.com/office/drawing/2014/main" id="{DEF5D09E-D07A-DF4C-855C-D529756BC19C}"/>
              </a:ext>
            </a:extLst>
          </p:cNvPr>
          <p:cNvSpPr txBox="1">
            <a:spLocks/>
          </p:cNvSpPr>
          <p:nvPr/>
        </p:nvSpPr>
        <p:spPr>
          <a:xfrm>
            <a:off x="5467480" y="1334895"/>
            <a:ext cx="272357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MORE SEVERE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BDF39D-F3FF-B348-9721-3526E46C1990}"/>
              </a:ext>
            </a:extLst>
          </p:cNvPr>
          <p:cNvSpPr txBox="1"/>
          <p:nvPr/>
        </p:nvSpPr>
        <p:spPr>
          <a:xfrm>
            <a:off x="6609606" y="1916028"/>
            <a:ext cx="219572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Rain/Thunderstorm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Snow/Hail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Junction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sz="1000" b="1" dirty="0">
                <a:solidFill>
                  <a:schemeClr val="accent1"/>
                </a:solidFill>
                <a:latin typeface="Montserrat"/>
                <a:sym typeface="Montserrat"/>
              </a:rPr>
              <a:t>TIME OF DAY: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Nighttime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TEMPERATURE: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Higher Temperature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83ED92-A581-AB43-BA07-50229D36E0F4}"/>
              </a:ext>
            </a:extLst>
          </p:cNvPr>
          <p:cNvCxnSpPr>
            <a:cxnSpLocks/>
          </p:cNvCxnSpPr>
          <p:nvPr/>
        </p:nvCxnSpPr>
        <p:spPr>
          <a:xfrm>
            <a:off x="4843150" y="1613067"/>
            <a:ext cx="52449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042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755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Findings indicate:</a:t>
            </a:r>
          </a:p>
        </p:txBody>
      </p:sp>
    </p:spTree>
    <p:extLst>
      <p:ext uri="{BB962C8B-B14F-4D97-AF65-F5344CB8AC3E}">
        <p14:creationId xmlns:p14="http://schemas.microsoft.com/office/powerpoint/2010/main" val="1938219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Increase in frequency of accidents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50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Increase in frequency of accidents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Decrease in severity of accidents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66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Increase in frequency of accidents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Decrease in severity of accidents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Individual states can vary significantly in degree of shifts in frequency and severity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2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>
            <a:off x="3098575" y="1345513"/>
            <a:ext cx="5604000" cy="31923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1"/>
          </p:nvPr>
        </p:nvSpPr>
        <p:spPr>
          <a:xfrm>
            <a:off x="5191275" y="1612950"/>
            <a:ext cx="2808000" cy="25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While COVID has had </a:t>
            </a:r>
            <a:r>
              <a:rPr lang="en" dirty="0">
                <a:solidFill>
                  <a:schemeClr val="accent1"/>
                </a:solidFill>
              </a:rPr>
              <a:t>countless negative effects </a:t>
            </a:r>
            <a:r>
              <a:rPr lang="en" dirty="0"/>
              <a:t>on the world, during the height of stay-at-home orders by US states there were reports of less cars on the road leading to </a:t>
            </a:r>
            <a:r>
              <a:rPr lang="en" dirty="0">
                <a:solidFill>
                  <a:schemeClr val="accent1"/>
                </a:solidFill>
              </a:rPr>
              <a:t>cleaner air</a:t>
            </a:r>
            <a:r>
              <a:rPr lang="en" b="1" dirty="0"/>
              <a:t>,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clearer views</a:t>
            </a:r>
            <a:r>
              <a:rPr lang="en" dirty="0"/>
              <a:t>, and </a:t>
            </a:r>
            <a:r>
              <a:rPr lang="en" dirty="0">
                <a:solidFill>
                  <a:schemeClr val="accent1"/>
                </a:solidFill>
              </a:rPr>
              <a:t>more recreation</a:t>
            </a:r>
            <a:r>
              <a:rPr lang="en" dirty="0"/>
              <a:t>;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…glimmers of </a:t>
            </a:r>
            <a:r>
              <a:rPr lang="en" b="1" dirty="0">
                <a:solidFill>
                  <a:schemeClr val="accent1"/>
                </a:solidFill>
              </a:rPr>
              <a:t>unintended positive effects</a:t>
            </a:r>
            <a:r>
              <a:rPr lang="en" dirty="0">
                <a:solidFill>
                  <a:schemeClr val="accent1"/>
                </a:solidFill>
              </a:rPr>
              <a:t>.  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6" name="Google Shape;186;p33"/>
          <p:cNvPicPr preferRelativeResize="0"/>
          <p:nvPr/>
        </p:nvPicPr>
        <p:blipFill rotWithShape="1">
          <a:blip r:embed="rId3">
            <a:alphaModFix/>
          </a:blip>
          <a:srcRect r="1312"/>
          <a:stretch/>
        </p:blipFill>
        <p:spPr>
          <a:xfrm>
            <a:off x="0" y="1597650"/>
            <a:ext cx="3975724" cy="26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 rotWithShape="1">
          <a:blip r:embed="rId4">
            <a:alphaModFix/>
          </a:blip>
          <a:srcRect l="17081" t="-523" b="8620"/>
          <a:stretch/>
        </p:blipFill>
        <p:spPr>
          <a:xfrm>
            <a:off x="0" y="1597650"/>
            <a:ext cx="3975726" cy="26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/>
          <p:nvPr/>
        </p:nvSpPr>
        <p:spPr>
          <a:xfrm>
            <a:off x="0" y="1597650"/>
            <a:ext cx="3975600" cy="26880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Increase in frequency of accidents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Decrease in severity of accidents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Individual states can vary significantly in degree shifts in frequency and severity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When paired with other ‘evergreen variables’ (weather, road patterns, etc.) in models to predict severity, being in a stay-home period appears as a minor variable for prediction of a less severe accident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555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Increase in frequency of accidents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Decrease in severity of accidents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Individual states can vary significantly in degree shifts in frequency and severity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When paired with other ‘evergreen variables’ (weather, road patterns, etc.) in models to predict severity, being in a stay-home period appears as a minor variable for prediction of a less severe accident</a:t>
            </a:r>
          </a:p>
        </p:txBody>
      </p:sp>
    </p:spTree>
    <p:extLst>
      <p:ext uri="{BB962C8B-B14F-4D97-AF65-F5344CB8AC3E}">
        <p14:creationId xmlns:p14="http://schemas.microsoft.com/office/powerpoint/2010/main" val="744036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OPPORTUNITIES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238135" cy="247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Deepen investigation into potential reasons why there was an increase in number of accidents  during stay-home period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Additional research to develop and test differences between states’ results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Further research on potential causes for increase in highest severity (level 4) for states during stay-home period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Analyze post-stay-home period to see how quickly (if at all) frequency and severity returned to average levels</a:t>
            </a:r>
          </a:p>
        </p:txBody>
      </p:sp>
    </p:spTree>
    <p:extLst>
      <p:ext uri="{BB962C8B-B14F-4D97-AF65-F5344CB8AC3E}">
        <p14:creationId xmlns:p14="http://schemas.microsoft.com/office/powerpoint/2010/main" val="689930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3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4025620" cy="1688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Celina Plaza</a:t>
            </a:r>
            <a:br>
              <a:rPr lang="en" dirty="0"/>
            </a:br>
            <a:r>
              <a:rPr lang="en-US" sz="1000" dirty="0"/>
              <a:t>c</a:t>
            </a:r>
            <a:r>
              <a:rPr lang="en" sz="1000" dirty="0"/>
              <a:t>elina.plaza@gmail.com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l</a:t>
            </a:r>
            <a:r>
              <a:rPr lang="en" sz="1000" dirty="0"/>
              <a:t>inkedin.com/in/celinaplaza</a:t>
            </a:r>
            <a:br>
              <a:rPr lang="en" sz="1000" dirty="0"/>
            </a:br>
            <a:r>
              <a:rPr lang="en" sz="1000" dirty="0" err="1"/>
              <a:t>celinaplaza.org</a:t>
            </a: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Full project: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000" dirty="0" err="1"/>
              <a:t>github.com</a:t>
            </a:r>
            <a:r>
              <a:rPr lang="en-US" sz="1000" dirty="0"/>
              <a:t>/cecann10/covid-impact-car-accidents</a:t>
            </a:r>
            <a:endParaRPr sz="1000" dirty="0"/>
          </a:p>
        </p:txBody>
      </p:sp>
      <p:sp>
        <p:nvSpPr>
          <p:cNvPr id="737" name="Google Shape;737;p63"/>
          <p:cNvSpPr txBox="1">
            <a:spLocks noGrp="1"/>
          </p:cNvSpPr>
          <p:nvPr>
            <p:ph type="title"/>
          </p:nvPr>
        </p:nvSpPr>
        <p:spPr>
          <a:xfrm>
            <a:off x="3168000" y="367599"/>
            <a:ext cx="2808000" cy="12763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br>
              <a:rPr lang="en" dirty="0"/>
            </a:br>
            <a:br>
              <a:rPr lang="en" dirty="0"/>
            </a:br>
            <a:r>
              <a:rPr lang="en" dirty="0"/>
              <a:t>Any Questions?</a:t>
            </a:r>
            <a:endParaRPr dirty="0"/>
          </a:p>
        </p:txBody>
      </p:sp>
      <p:sp>
        <p:nvSpPr>
          <p:cNvPr id="749" name="Google Shape;749;p63"/>
          <p:cNvSpPr txBox="1"/>
          <p:nvPr/>
        </p:nvSpPr>
        <p:spPr>
          <a:xfrm>
            <a:off x="4461375" y="4201933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" name="Google Shape;88;p19">
            <a:extLst>
              <a:ext uri="{FF2B5EF4-FFF2-40B4-BE49-F238E27FC236}">
                <a16:creationId xmlns:a16="http://schemas.microsoft.com/office/drawing/2014/main" id="{028BE3A8-55A5-1A4B-A0D2-CC75B1B36A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051" t="1567"/>
          <a:stretch/>
        </p:blipFill>
        <p:spPr>
          <a:xfrm>
            <a:off x="213758" y="1911927"/>
            <a:ext cx="3689479" cy="238143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87;p42">
            <a:extLst>
              <a:ext uri="{FF2B5EF4-FFF2-40B4-BE49-F238E27FC236}">
                <a16:creationId xmlns:a16="http://schemas.microsoft.com/office/drawing/2014/main" id="{9E94CCD8-1E76-394C-8A14-474048175C91}"/>
              </a:ext>
            </a:extLst>
          </p:cNvPr>
          <p:cNvSpPr/>
          <p:nvPr/>
        </p:nvSpPr>
        <p:spPr>
          <a:xfrm>
            <a:off x="213759" y="1893717"/>
            <a:ext cx="3966356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264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Appendix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4380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CALIFORNIA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33"/>
          <a:stretch/>
        </p:blipFill>
        <p:spPr>
          <a:xfrm>
            <a:off x="704934" y="1892871"/>
            <a:ext cx="2827465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85"/>
          <a:stretch/>
        </p:blipFill>
        <p:spPr>
          <a:xfrm>
            <a:off x="4751294" y="1981358"/>
            <a:ext cx="4063589" cy="1598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347" t="7822"/>
          <a:stretch/>
        </p:blipFill>
        <p:spPr>
          <a:xfrm>
            <a:off x="1694988" y="4594827"/>
            <a:ext cx="602167" cy="2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3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TEXAS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6837" y="1892871"/>
            <a:ext cx="2503659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137" y="1981358"/>
            <a:ext cx="3967902" cy="1598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07076"/>
            <a:ext cx="602167" cy="25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6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FLORIDA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892871"/>
            <a:ext cx="2480930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137" y="2001238"/>
            <a:ext cx="3967902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2590"/>
            <a:ext cx="602167" cy="2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38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FLORIDA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892871"/>
            <a:ext cx="2480930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137" y="2001238"/>
            <a:ext cx="3967902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2590"/>
            <a:ext cx="602167" cy="2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[HEADLINE]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6462845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XXX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86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/>
          <p:nvPr/>
        </p:nvSpPr>
        <p:spPr>
          <a:xfrm>
            <a:off x="2093850" y="1894475"/>
            <a:ext cx="4956300" cy="25677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</a:t>
            </a:r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/>
              <a:t>Has the reduction of road traffic  in the United States due to COVID-19’s stay-at-home        orders affected car accident </a:t>
            </a:r>
            <a:r>
              <a:rPr lang="en" sz="1700" dirty="0">
                <a:solidFill>
                  <a:schemeClr val="accent1"/>
                </a:solidFill>
              </a:rPr>
              <a:t>frequency</a:t>
            </a:r>
            <a:r>
              <a:rPr lang="en" sz="1700" dirty="0"/>
              <a:t> or </a:t>
            </a:r>
            <a:r>
              <a:rPr lang="en" sz="1700" dirty="0">
                <a:solidFill>
                  <a:schemeClr val="accent1"/>
                </a:solidFill>
              </a:rPr>
              <a:t>severity</a:t>
            </a:r>
            <a:r>
              <a:rPr lang="en" sz="1700" dirty="0"/>
              <a:t>? </a:t>
            </a:r>
            <a:endParaRPr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ctrTitle" idx="2"/>
          </p:nvPr>
        </p:nvSpPr>
        <p:spPr>
          <a:xfrm>
            <a:off x="577800" y="27439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Data Collection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2" name="Google Shape;202;p35"/>
          <p:cNvSpPr txBox="1">
            <a:spLocks noGrp="1"/>
          </p:cNvSpPr>
          <p:nvPr>
            <p:ph type="subTitle" idx="1"/>
          </p:nvPr>
        </p:nvSpPr>
        <p:spPr>
          <a:xfrm>
            <a:off x="5778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3.5M car accidents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+ 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Stay-At-Home dates by state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46 variables</a:t>
            </a:r>
          </a:p>
        </p:txBody>
      </p:sp>
      <p:sp>
        <p:nvSpPr>
          <p:cNvPr id="203" name="Google Shape;203;p35"/>
          <p:cNvSpPr/>
          <p:nvPr/>
        </p:nvSpPr>
        <p:spPr>
          <a:xfrm>
            <a:off x="11481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35"/>
          <p:cNvCxnSpPr>
            <a:stCxn id="203" idx="4"/>
          </p:cNvCxnSpPr>
          <p:nvPr/>
        </p:nvCxnSpPr>
        <p:spPr>
          <a:xfrm>
            <a:off x="15013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35"/>
          <p:cNvSpPr txBox="1">
            <a:spLocks noGrp="1"/>
          </p:cNvSpPr>
          <p:nvPr>
            <p:ph type="ctrTitle" idx="2"/>
          </p:nvPr>
        </p:nvSpPr>
        <p:spPr>
          <a:xfrm>
            <a:off x="2635200" y="2743975"/>
            <a:ext cx="19029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Cleaning &amp; EDA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9" name="Google Shape;209;p35"/>
          <p:cNvSpPr txBox="1">
            <a:spLocks noGrp="1"/>
          </p:cNvSpPr>
          <p:nvPr>
            <p:ph type="subTitle" idx="1"/>
          </p:nvPr>
        </p:nvSpPr>
        <p:spPr>
          <a:xfrm>
            <a:off x="26352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Addressing outliers &amp; null values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Bucketing categorical values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Adequate data size</a:t>
            </a:r>
            <a:endParaRPr sz="1100"/>
          </a:p>
        </p:txBody>
      </p:sp>
      <p:sp>
        <p:nvSpPr>
          <p:cNvPr id="210" name="Google Shape;210;p35"/>
          <p:cNvSpPr/>
          <p:nvPr/>
        </p:nvSpPr>
        <p:spPr>
          <a:xfrm>
            <a:off x="32055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35"/>
          <p:cNvCxnSpPr>
            <a:stCxn id="210" idx="4"/>
          </p:cNvCxnSpPr>
          <p:nvPr/>
        </p:nvCxnSpPr>
        <p:spPr>
          <a:xfrm>
            <a:off x="35587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35"/>
          <p:cNvSpPr txBox="1">
            <a:spLocks noGrp="1"/>
          </p:cNvSpPr>
          <p:nvPr>
            <p:ph type="ctrTitle" idx="2"/>
          </p:nvPr>
        </p:nvSpPr>
        <p:spPr>
          <a:xfrm>
            <a:off x="4720500" y="274141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State Analysis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6" name="Google Shape;216;p35"/>
          <p:cNvSpPr txBox="1">
            <a:spLocks noGrp="1"/>
          </p:cNvSpPr>
          <p:nvPr>
            <p:ph type="subTitle" idx="1"/>
          </p:nvPr>
        </p:nvSpPr>
        <p:spPr>
          <a:xfrm>
            <a:off x="46926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Individual states’ car accident frequency &amp; severity shifts during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Stay-At-Home orders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217" name="Google Shape;217;p35"/>
          <p:cNvSpPr/>
          <p:nvPr/>
        </p:nvSpPr>
        <p:spPr>
          <a:xfrm>
            <a:off x="52629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" name="Google Shape;218;p35"/>
          <p:cNvCxnSpPr>
            <a:stCxn id="217" idx="4"/>
          </p:cNvCxnSpPr>
          <p:nvPr/>
        </p:nvCxnSpPr>
        <p:spPr>
          <a:xfrm>
            <a:off x="56161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35"/>
          <p:cNvSpPr txBox="1">
            <a:spLocks noGrp="1"/>
          </p:cNvSpPr>
          <p:nvPr>
            <p:ph type="ctrTitle" idx="2"/>
          </p:nvPr>
        </p:nvSpPr>
        <p:spPr>
          <a:xfrm>
            <a:off x="6750000" y="27439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Modeling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3" name="Google Shape;223;p35"/>
          <p:cNvSpPr txBox="1">
            <a:spLocks noGrp="1"/>
          </p:cNvSpPr>
          <p:nvPr>
            <p:ph type="subTitle" idx="1"/>
          </p:nvPr>
        </p:nvSpPr>
        <p:spPr>
          <a:xfrm>
            <a:off x="6750000" y="3367275"/>
            <a:ext cx="1847100" cy="1462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100" dirty="0"/>
              <a:t>Logistic Regression</a:t>
            </a:r>
          </a:p>
          <a:p>
            <a:pPr marL="0" lvl="0" indent="0"/>
            <a:endParaRPr lang="en-US" sz="1100" dirty="0"/>
          </a:p>
          <a:p>
            <a:pPr marL="0" lvl="0" indent="0"/>
            <a:r>
              <a:rPr lang="en-US" sz="1100" dirty="0"/>
              <a:t>Random Forest</a:t>
            </a:r>
          </a:p>
          <a:p>
            <a:pPr marL="0" lvl="0" indent="0"/>
            <a:endParaRPr lang="en-US" sz="1100" dirty="0"/>
          </a:p>
          <a:p>
            <a:pPr marL="0" lvl="0" indent="0"/>
            <a:r>
              <a:rPr lang="en-US" sz="1100" dirty="0" err="1"/>
              <a:t>XGBoost</a:t>
            </a:r>
            <a:endParaRPr lang="en-US" sz="1100" dirty="0"/>
          </a:p>
        </p:txBody>
      </p:sp>
      <p:cxnSp>
        <p:nvCxnSpPr>
          <p:cNvPr id="225" name="Google Shape;225;p35"/>
          <p:cNvCxnSpPr>
            <a:cxnSpLocks/>
          </p:cNvCxnSpPr>
          <p:nvPr/>
        </p:nvCxnSpPr>
        <p:spPr>
          <a:xfrm>
            <a:off x="76735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17;p35">
            <a:extLst>
              <a:ext uri="{FF2B5EF4-FFF2-40B4-BE49-F238E27FC236}">
                <a16:creationId xmlns:a16="http://schemas.microsoft.com/office/drawing/2014/main" id="{F8980F4F-4128-E149-BE1A-F9EE0B2CB721}"/>
              </a:ext>
            </a:extLst>
          </p:cNvPr>
          <p:cNvSpPr/>
          <p:nvPr/>
        </p:nvSpPr>
        <p:spPr>
          <a:xfrm>
            <a:off x="73203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9063;p74">
            <a:extLst>
              <a:ext uri="{FF2B5EF4-FFF2-40B4-BE49-F238E27FC236}">
                <a16:creationId xmlns:a16="http://schemas.microsoft.com/office/drawing/2014/main" id="{64EB7191-5363-7C41-9988-5A974BAD88D1}"/>
              </a:ext>
            </a:extLst>
          </p:cNvPr>
          <p:cNvGrpSpPr/>
          <p:nvPr/>
        </p:nvGrpSpPr>
        <p:grpSpPr>
          <a:xfrm>
            <a:off x="7453263" y="1473388"/>
            <a:ext cx="441415" cy="389841"/>
            <a:chOff x="2497275" y="2744159"/>
            <a:chExt cx="370930" cy="370549"/>
          </a:xfrm>
        </p:grpSpPr>
        <p:sp>
          <p:nvSpPr>
            <p:cNvPr id="28" name="Google Shape;9064;p74">
              <a:extLst>
                <a:ext uri="{FF2B5EF4-FFF2-40B4-BE49-F238E27FC236}">
                  <a16:creationId xmlns:a16="http://schemas.microsoft.com/office/drawing/2014/main" id="{12AE92EF-4A63-4E49-8E04-3A4286D19D0C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" name="Google Shape;9065;p74">
              <a:extLst>
                <a:ext uri="{FF2B5EF4-FFF2-40B4-BE49-F238E27FC236}">
                  <a16:creationId xmlns:a16="http://schemas.microsoft.com/office/drawing/2014/main" id="{BCEE4F66-92C4-5243-80FF-EF262641BE24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" name="Google Shape;9066;p74">
              <a:extLst>
                <a:ext uri="{FF2B5EF4-FFF2-40B4-BE49-F238E27FC236}">
                  <a16:creationId xmlns:a16="http://schemas.microsoft.com/office/drawing/2014/main" id="{94623878-7468-AC48-8EA1-215226CC69C3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Google Shape;9067;p74">
              <a:extLst>
                <a:ext uri="{FF2B5EF4-FFF2-40B4-BE49-F238E27FC236}">
                  <a16:creationId xmlns:a16="http://schemas.microsoft.com/office/drawing/2014/main" id="{0986E9C1-7601-4C40-823E-3CD1F62B50BA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Google Shape;9068;p74">
              <a:extLst>
                <a:ext uri="{FF2B5EF4-FFF2-40B4-BE49-F238E27FC236}">
                  <a16:creationId xmlns:a16="http://schemas.microsoft.com/office/drawing/2014/main" id="{42FC9CB0-13B7-514A-8936-EC6E7AD9BFF6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Google Shape;9069;p74">
              <a:extLst>
                <a:ext uri="{FF2B5EF4-FFF2-40B4-BE49-F238E27FC236}">
                  <a16:creationId xmlns:a16="http://schemas.microsoft.com/office/drawing/2014/main" id="{9C3B2F26-F614-C44C-B0DC-304967C724D7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41" name="Google Shape;10094;p76">
            <a:extLst>
              <a:ext uri="{FF2B5EF4-FFF2-40B4-BE49-F238E27FC236}">
                <a16:creationId xmlns:a16="http://schemas.microsoft.com/office/drawing/2014/main" id="{8106929C-1EA9-8641-B63C-7FC5FFB27F0E}"/>
              </a:ext>
            </a:extLst>
          </p:cNvPr>
          <p:cNvGrpSpPr/>
          <p:nvPr/>
        </p:nvGrpSpPr>
        <p:grpSpPr>
          <a:xfrm>
            <a:off x="5437640" y="1466674"/>
            <a:ext cx="355099" cy="355481"/>
            <a:chOff x="3539102" y="2427549"/>
            <a:chExt cx="355099" cy="355481"/>
          </a:xfrm>
          <a:solidFill>
            <a:schemeClr val="accent1"/>
          </a:solidFill>
        </p:grpSpPr>
        <p:sp>
          <p:nvSpPr>
            <p:cNvPr id="42" name="Google Shape;10095;p76">
              <a:extLst>
                <a:ext uri="{FF2B5EF4-FFF2-40B4-BE49-F238E27FC236}">
                  <a16:creationId xmlns:a16="http://schemas.microsoft.com/office/drawing/2014/main" id="{68D9DEB7-1F03-5F4A-AF5C-E091ABF307FA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096;p76">
              <a:extLst>
                <a:ext uri="{FF2B5EF4-FFF2-40B4-BE49-F238E27FC236}">
                  <a16:creationId xmlns:a16="http://schemas.microsoft.com/office/drawing/2014/main" id="{AEE560C8-8D35-6D41-8AEB-792A18355AFA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2521;p80">
            <a:extLst>
              <a:ext uri="{FF2B5EF4-FFF2-40B4-BE49-F238E27FC236}">
                <a16:creationId xmlns:a16="http://schemas.microsoft.com/office/drawing/2014/main" id="{32F6782C-55C5-BA4E-9A14-7FE19956C648}"/>
              </a:ext>
            </a:extLst>
          </p:cNvPr>
          <p:cNvGrpSpPr/>
          <p:nvPr/>
        </p:nvGrpSpPr>
        <p:grpSpPr>
          <a:xfrm>
            <a:off x="3374967" y="1476000"/>
            <a:ext cx="355193" cy="353111"/>
            <a:chOff x="4667216" y="2915382"/>
            <a:chExt cx="320273" cy="318395"/>
          </a:xfrm>
          <a:solidFill>
            <a:schemeClr val="accent1"/>
          </a:solidFill>
        </p:grpSpPr>
        <p:sp>
          <p:nvSpPr>
            <p:cNvPr id="45" name="Google Shape;12522;p80">
              <a:extLst>
                <a:ext uri="{FF2B5EF4-FFF2-40B4-BE49-F238E27FC236}">
                  <a16:creationId xmlns:a16="http://schemas.microsoft.com/office/drawing/2014/main" id="{B7EFF03C-362A-7046-9AD4-610CCF73D24A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523;p80">
              <a:extLst>
                <a:ext uri="{FF2B5EF4-FFF2-40B4-BE49-F238E27FC236}">
                  <a16:creationId xmlns:a16="http://schemas.microsoft.com/office/drawing/2014/main" id="{8EFC3116-1B37-9347-9EB9-4B763D2F8089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524;p80">
              <a:extLst>
                <a:ext uri="{FF2B5EF4-FFF2-40B4-BE49-F238E27FC236}">
                  <a16:creationId xmlns:a16="http://schemas.microsoft.com/office/drawing/2014/main" id="{F5849042-8FD8-B946-821E-50C12A6DD62A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525;p80">
              <a:extLst>
                <a:ext uri="{FF2B5EF4-FFF2-40B4-BE49-F238E27FC236}">
                  <a16:creationId xmlns:a16="http://schemas.microsoft.com/office/drawing/2014/main" id="{5D78FDEA-DF28-C34C-A95C-92333A45FAA2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1868;p78">
            <a:extLst>
              <a:ext uri="{FF2B5EF4-FFF2-40B4-BE49-F238E27FC236}">
                <a16:creationId xmlns:a16="http://schemas.microsoft.com/office/drawing/2014/main" id="{9B1893B6-562A-E142-ADA5-D4A7B59E2F2F}"/>
              </a:ext>
            </a:extLst>
          </p:cNvPr>
          <p:cNvGrpSpPr/>
          <p:nvPr/>
        </p:nvGrpSpPr>
        <p:grpSpPr>
          <a:xfrm>
            <a:off x="1341402" y="1491874"/>
            <a:ext cx="306759" cy="351445"/>
            <a:chOff x="859262" y="3353920"/>
            <a:chExt cx="306759" cy="351445"/>
          </a:xfrm>
          <a:solidFill>
            <a:schemeClr val="accent1"/>
          </a:solidFill>
        </p:grpSpPr>
        <p:sp>
          <p:nvSpPr>
            <p:cNvPr id="56" name="Google Shape;11869;p78">
              <a:extLst>
                <a:ext uri="{FF2B5EF4-FFF2-40B4-BE49-F238E27FC236}">
                  <a16:creationId xmlns:a16="http://schemas.microsoft.com/office/drawing/2014/main" id="{84AD593D-F943-2345-9106-7BA875142B41}"/>
                </a:ext>
              </a:extLst>
            </p:cNvPr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70;p78">
              <a:extLst>
                <a:ext uri="{FF2B5EF4-FFF2-40B4-BE49-F238E27FC236}">
                  <a16:creationId xmlns:a16="http://schemas.microsoft.com/office/drawing/2014/main" id="{D3F32CF9-9A00-6147-8A5D-CCA7CAE188AC}"/>
                </a:ext>
              </a:extLst>
            </p:cNvPr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871;p78">
              <a:extLst>
                <a:ext uri="{FF2B5EF4-FFF2-40B4-BE49-F238E27FC236}">
                  <a16:creationId xmlns:a16="http://schemas.microsoft.com/office/drawing/2014/main" id="{D448C877-862E-8B41-BEF3-15239042C2EA}"/>
                </a:ext>
              </a:extLst>
            </p:cNvPr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872;p78">
              <a:extLst>
                <a:ext uri="{FF2B5EF4-FFF2-40B4-BE49-F238E27FC236}">
                  <a16:creationId xmlns:a16="http://schemas.microsoft.com/office/drawing/2014/main" id="{CCC2DFF5-151E-D142-84B0-7224B31CF1C6}"/>
                </a:ext>
              </a:extLst>
            </p:cNvPr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73;p78">
              <a:extLst>
                <a:ext uri="{FF2B5EF4-FFF2-40B4-BE49-F238E27FC236}">
                  <a16:creationId xmlns:a16="http://schemas.microsoft.com/office/drawing/2014/main" id="{3A23BA62-819D-AA4F-83C9-61817DEA6A1A}"/>
                </a:ext>
              </a:extLst>
            </p:cNvPr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47056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States’ </a:t>
            </a:r>
          </a:p>
          <a:p>
            <a:pPr algn="l"/>
            <a:r>
              <a:rPr lang="en-US" sz="3000" dirty="0">
                <a:solidFill>
                  <a:schemeClr val="accent1"/>
                </a:solidFill>
              </a:rPr>
              <a:t>Stay-Home Period Analysis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20 STATES WITH MOST CAR ACCIDENTS</a:t>
            </a:r>
            <a:endParaRPr dirty="0"/>
          </a:p>
        </p:txBody>
      </p:sp>
      <p:sp>
        <p:nvSpPr>
          <p:cNvPr id="4" name="Google Shape;246;p38">
            <a:extLst>
              <a:ext uri="{FF2B5EF4-FFF2-40B4-BE49-F238E27FC236}">
                <a16:creationId xmlns:a16="http://schemas.microsoft.com/office/drawing/2014/main" id="{073175C7-A68E-2148-B6C9-DE1B03C1FFC6}"/>
              </a:ext>
            </a:extLst>
          </p:cNvPr>
          <p:cNvSpPr txBox="1">
            <a:spLocks/>
          </p:cNvSpPr>
          <p:nvPr/>
        </p:nvSpPr>
        <p:spPr>
          <a:xfrm>
            <a:off x="7398326" y="1726289"/>
            <a:ext cx="1645921" cy="109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algn="l"/>
            <a:r>
              <a:rPr lang="en-US" sz="2800" dirty="0"/>
              <a:t>86% </a:t>
            </a:r>
          </a:p>
          <a:p>
            <a:pPr algn="l"/>
            <a:r>
              <a:rPr lang="en-US" sz="1600" dirty="0"/>
              <a:t>total US </a:t>
            </a:r>
          </a:p>
          <a:p>
            <a:pPr algn="l"/>
            <a:r>
              <a:rPr lang="en-US" sz="1600" dirty="0"/>
              <a:t>car accidents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25C7B-C67F-B84E-A991-401B7A55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44" y="1000028"/>
            <a:ext cx="5766512" cy="36413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6C99AC-4DA0-1141-A11B-69F6A6BA603E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213D2-E35B-B542-AAA6-35A9DD173B01}"/>
              </a:ext>
            </a:extLst>
          </p:cNvPr>
          <p:cNvSpPr txBox="1"/>
          <p:nvPr/>
        </p:nvSpPr>
        <p:spPr>
          <a:xfrm>
            <a:off x="6940090" y="2199234"/>
            <a:ext cx="660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NJ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0A4D46-71E2-A240-8088-4A11343CE38A}"/>
              </a:ext>
            </a:extLst>
          </p:cNvPr>
          <p:cNvCxnSpPr/>
          <p:nvPr/>
        </p:nvCxnSpPr>
        <p:spPr>
          <a:xfrm>
            <a:off x="6872354" y="2306956"/>
            <a:ext cx="1295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06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5CBD0F-1D72-1546-8785-CE8A716CF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8744" y="1000028"/>
            <a:ext cx="5766512" cy="3641325"/>
          </a:xfrm>
          <a:prstGeom prst="rect">
            <a:avLst/>
          </a:prstGeom>
        </p:spPr>
      </p:pic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UNDER STAY-AT-HOME ORDERS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E75190-2562-5C47-8891-0C29DB3E6296}"/>
              </a:ext>
            </a:extLst>
          </p:cNvPr>
          <p:cNvSpPr/>
          <p:nvPr/>
        </p:nvSpPr>
        <p:spPr>
          <a:xfrm>
            <a:off x="7390014" y="4004659"/>
            <a:ext cx="1433945" cy="7335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F3113-1A78-0444-BFD2-15C830A14BFD}"/>
              </a:ext>
            </a:extLst>
          </p:cNvPr>
          <p:cNvSpPr/>
          <p:nvPr/>
        </p:nvSpPr>
        <p:spPr>
          <a:xfrm>
            <a:off x="7534451" y="4130389"/>
            <a:ext cx="91440" cy="91440"/>
          </a:xfrm>
          <a:prstGeom prst="rect">
            <a:avLst/>
          </a:prstGeom>
          <a:solidFill>
            <a:srgbClr val="02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4C8F9F-5181-CE4B-9CC1-839AD4152189}"/>
              </a:ext>
            </a:extLst>
          </p:cNvPr>
          <p:cNvSpPr/>
          <p:nvPr/>
        </p:nvSpPr>
        <p:spPr>
          <a:xfrm>
            <a:off x="7534451" y="4288331"/>
            <a:ext cx="91440" cy="91440"/>
          </a:xfrm>
          <a:prstGeom prst="rect">
            <a:avLst/>
          </a:prstGeom>
          <a:solidFill>
            <a:srgbClr val="0AC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150BA-D7F8-2640-80C2-B4A6947EA1F4}"/>
              </a:ext>
            </a:extLst>
          </p:cNvPr>
          <p:cNvSpPr/>
          <p:nvPr/>
        </p:nvSpPr>
        <p:spPr>
          <a:xfrm>
            <a:off x="7534451" y="4446273"/>
            <a:ext cx="91440" cy="91440"/>
          </a:xfrm>
          <a:prstGeom prst="rect">
            <a:avLst/>
          </a:prstGeom>
          <a:solidFill>
            <a:srgbClr val="B3D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3A6DB-4688-6945-9312-5B478A09CB9B}"/>
              </a:ext>
            </a:extLst>
          </p:cNvPr>
          <p:cNvSpPr txBox="1"/>
          <p:nvPr/>
        </p:nvSpPr>
        <p:spPr>
          <a:xfrm>
            <a:off x="7631084" y="4072197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81+ days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07BF1-C2FE-3449-8BDE-B43004FBD7A1}"/>
              </a:ext>
            </a:extLst>
          </p:cNvPr>
          <p:cNvSpPr txBox="1"/>
          <p:nvPr/>
        </p:nvSpPr>
        <p:spPr>
          <a:xfrm>
            <a:off x="7628212" y="4226328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41 – 80 days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3EE18-5770-CF4A-A04D-49B8C60479A8}"/>
              </a:ext>
            </a:extLst>
          </p:cNvPr>
          <p:cNvSpPr txBox="1"/>
          <p:nvPr/>
        </p:nvSpPr>
        <p:spPr>
          <a:xfrm>
            <a:off x="7628212" y="4396044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0 – 40 days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DD7881-4AEA-7A48-86AD-ED71EED8692B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CF83C-4F23-6E48-9CBA-ED699C7FB0F7}"/>
              </a:ext>
            </a:extLst>
          </p:cNvPr>
          <p:cNvSpPr txBox="1"/>
          <p:nvPr/>
        </p:nvSpPr>
        <p:spPr>
          <a:xfrm>
            <a:off x="6940090" y="2199234"/>
            <a:ext cx="660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NJ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B5FB68-56F8-DB42-BE5A-65B6292AE73E}"/>
              </a:ext>
            </a:extLst>
          </p:cNvPr>
          <p:cNvCxnSpPr/>
          <p:nvPr/>
        </p:nvCxnSpPr>
        <p:spPr>
          <a:xfrm>
            <a:off x="6872354" y="2306956"/>
            <a:ext cx="1295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7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E03E13-FA5E-EE4D-9076-5E0F22EC8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8744" y="1000028"/>
            <a:ext cx="5766512" cy="3641325"/>
          </a:xfrm>
          <a:prstGeom prst="rect">
            <a:avLst/>
          </a:prstGeom>
        </p:spPr>
      </p:pic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POLITICAL LEANING</a:t>
            </a:r>
            <a:endParaRPr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DC034C-8410-7E4A-927C-29B1EB2666D4}"/>
              </a:ext>
            </a:extLst>
          </p:cNvPr>
          <p:cNvSpPr/>
          <p:nvPr/>
        </p:nvSpPr>
        <p:spPr>
          <a:xfrm>
            <a:off x="7423265" y="2989789"/>
            <a:ext cx="1605397" cy="2032331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CA9DCC-B242-4F49-B1EF-89BA6C8F0BDC}"/>
              </a:ext>
            </a:extLst>
          </p:cNvPr>
          <p:cNvSpPr/>
          <p:nvPr/>
        </p:nvSpPr>
        <p:spPr>
          <a:xfrm>
            <a:off x="7567703" y="3407181"/>
            <a:ext cx="91440" cy="91440"/>
          </a:xfrm>
          <a:prstGeom prst="rect">
            <a:avLst/>
          </a:prstGeom>
          <a:solidFill>
            <a:srgbClr val="037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7CB5D-4AA4-6E4B-B93B-5579F644E8AA}"/>
              </a:ext>
            </a:extLst>
          </p:cNvPr>
          <p:cNvSpPr/>
          <p:nvPr/>
        </p:nvSpPr>
        <p:spPr>
          <a:xfrm>
            <a:off x="7567703" y="3729992"/>
            <a:ext cx="91440" cy="91440"/>
          </a:xfrm>
          <a:prstGeom prst="rect">
            <a:avLst/>
          </a:prstGeom>
          <a:solidFill>
            <a:srgbClr val="73A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7D4DA0-24DB-BA4B-975F-4DBBA8ACB6C7}"/>
              </a:ext>
            </a:extLst>
          </p:cNvPr>
          <p:cNvSpPr/>
          <p:nvPr/>
        </p:nvSpPr>
        <p:spPr>
          <a:xfrm>
            <a:off x="7567703" y="4077742"/>
            <a:ext cx="91440" cy="91440"/>
          </a:xfrm>
          <a:prstGeom prst="rect">
            <a:avLst/>
          </a:prstGeom>
          <a:solidFill>
            <a:srgbClr val="984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0F4518-2A6A-5949-8034-FC3FCA730664}"/>
              </a:ext>
            </a:extLst>
          </p:cNvPr>
          <p:cNvSpPr/>
          <p:nvPr/>
        </p:nvSpPr>
        <p:spPr>
          <a:xfrm>
            <a:off x="7567703" y="4433805"/>
            <a:ext cx="91440" cy="91440"/>
          </a:xfrm>
          <a:prstGeom prst="rect">
            <a:avLst/>
          </a:prstGeom>
          <a:solidFill>
            <a:srgbClr val="D66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04D15-785C-8E4E-A72B-4A5A3E5DE5C2}"/>
              </a:ext>
            </a:extLst>
          </p:cNvPr>
          <p:cNvSpPr txBox="1"/>
          <p:nvPr/>
        </p:nvSpPr>
        <p:spPr>
          <a:xfrm>
            <a:off x="7655722" y="3340677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Democrats in all four elections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295D96-1D9F-8F4B-AF71-740BB89AA23A}"/>
              </a:ext>
            </a:extLst>
          </p:cNvPr>
          <p:cNvSpPr txBox="1"/>
          <p:nvPr/>
        </p:nvSpPr>
        <p:spPr>
          <a:xfrm>
            <a:off x="7655722" y="3655099"/>
            <a:ext cx="137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Democrats in 3 of the 4 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88366-3AFA-AC40-80A6-A9E2DE0D07AD}"/>
              </a:ext>
            </a:extLst>
          </p:cNvPr>
          <p:cNvSpPr txBox="1"/>
          <p:nvPr/>
        </p:nvSpPr>
        <p:spPr>
          <a:xfrm>
            <a:off x="7484270" y="3026734"/>
            <a:ext cx="1434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Results of the 2004, 2008, 2012, and 2016 presidential elections: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8226B-D73B-9D4B-8A7E-BEB062644F2B}"/>
              </a:ext>
            </a:extLst>
          </p:cNvPr>
          <p:cNvSpPr txBox="1"/>
          <p:nvPr/>
        </p:nvSpPr>
        <p:spPr>
          <a:xfrm>
            <a:off x="7655720" y="3997588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</a:rPr>
              <a:t>States carried by each party twice in the four elections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DA80B-D616-D540-A8F6-BA41AC601CD4}"/>
              </a:ext>
            </a:extLst>
          </p:cNvPr>
          <p:cNvSpPr txBox="1"/>
          <p:nvPr/>
        </p:nvSpPr>
        <p:spPr>
          <a:xfrm>
            <a:off x="7655720" y="4367401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Republicans in three of the four elections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E1D442-B983-464E-9C34-1ECAE796E88B}"/>
              </a:ext>
            </a:extLst>
          </p:cNvPr>
          <p:cNvSpPr txBox="1"/>
          <p:nvPr/>
        </p:nvSpPr>
        <p:spPr>
          <a:xfrm>
            <a:off x="7655719" y="4712024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Republicans in all four elections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85381D-3EAE-2A43-8B76-F8C9F06B91E4}"/>
              </a:ext>
            </a:extLst>
          </p:cNvPr>
          <p:cNvSpPr/>
          <p:nvPr/>
        </p:nvSpPr>
        <p:spPr>
          <a:xfrm>
            <a:off x="7567703" y="4781554"/>
            <a:ext cx="91440" cy="91440"/>
          </a:xfrm>
          <a:prstGeom prst="rect">
            <a:avLst/>
          </a:prstGeom>
          <a:solidFill>
            <a:srgbClr val="B11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D56B27-2BB3-3C49-8621-ECB1C122D31A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119499-1928-2647-8E28-C416B4A8EA2F}"/>
              </a:ext>
            </a:extLst>
          </p:cNvPr>
          <p:cNvSpPr txBox="1"/>
          <p:nvPr/>
        </p:nvSpPr>
        <p:spPr>
          <a:xfrm>
            <a:off x="6940090" y="2199234"/>
            <a:ext cx="660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NJ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FAE6D2-E906-C44A-A09C-6676B16FB043}"/>
              </a:ext>
            </a:extLst>
          </p:cNvPr>
          <p:cNvCxnSpPr/>
          <p:nvPr/>
        </p:nvCxnSpPr>
        <p:spPr>
          <a:xfrm>
            <a:off x="6872354" y="2306956"/>
            <a:ext cx="1295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30937"/>
      </p:ext>
    </p:extLst>
  </p:cSld>
  <p:clrMapOvr>
    <a:masterClrMapping/>
  </p:clrMapOvr>
</p:sld>
</file>

<file path=ppt/theme/theme1.xml><?xml version="1.0" encoding="utf-8"?>
<a:theme xmlns:a="http://schemas.openxmlformats.org/drawingml/2006/main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4481</TotalTime>
  <Words>1275</Words>
  <Application>Microsoft Macintosh PowerPoint</Application>
  <PresentationFormat>On-screen Show (16:9)</PresentationFormat>
  <Paragraphs>320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Montserrat</vt:lpstr>
      <vt:lpstr>Montserrat ExtraLight</vt:lpstr>
      <vt:lpstr>Montserrat Black</vt:lpstr>
      <vt:lpstr>Arial</vt:lpstr>
      <vt:lpstr>Montserrat Thin</vt:lpstr>
      <vt:lpstr>Transport App Pitch Deck by Slidesgo</vt:lpstr>
      <vt:lpstr>COVID-19’s IMPACT ON  CAR ACCIDENTS  IN THE USA</vt:lpstr>
      <vt:lpstr>01</vt:lpstr>
      <vt:lpstr>BACKGROUND</vt:lpstr>
      <vt:lpstr>THE QUESTION</vt:lpstr>
      <vt:lpstr>METHODOLOGY</vt:lpstr>
      <vt:lpstr>PowerPoint Presentation</vt:lpstr>
      <vt:lpstr>TOP 20 STATES WITH MOST CAR ACCIDENTS</vt:lpstr>
      <vt:lpstr>TIME UNDER STAY-AT-HOME ORDERS</vt:lpstr>
      <vt:lpstr>POLITICAL LEANING</vt:lpstr>
      <vt:lpstr>AVERAGE SEVERITY RANK FOR TOP 20 STATES* ACTUAL ‘STAY-HOME’ PERIOD 2020 COMPARED TO EQUIVALENT PERIOD YEARS PRIOR</vt:lpstr>
      <vt:lpstr>AVERAGE SEVERITY RANK FOR TOP 20 STATES* ACTUAL ‘STAY-HOME’ PERIOD 2020 COMPARED TO EQUIVALENT PERIOD YEARS PRIOR</vt:lpstr>
      <vt:lpstr>CALIFORNIA</vt:lpstr>
      <vt:lpstr>CALIFORNIA</vt:lpstr>
      <vt:lpstr>FREQUENCY OF CAR ACCIDENTS FOR TOP 20 STATES ACTUAL ‘STAY-HOME’ PERIOD 2020 COMPARED TO EQUIVALENT PERIOD YEARS PRIOR</vt:lpstr>
      <vt:lpstr>FREQUENCY OF CAR ACCIDENTS FOR TOP 20 STATES ACTUAL ‘STAY-HOME’ PERIOD 2020 COMPARED TO EQUIVALENT PERIOD YEARS PRIOR</vt:lpstr>
      <vt:lpstr>CALIFORNIA</vt:lpstr>
      <vt:lpstr>CALIFORNIA</vt:lpstr>
      <vt:lpstr>PowerPoint Presentation</vt:lpstr>
      <vt:lpstr>VARIABLES FOR PREDICTING SEVERITY RANK</vt:lpstr>
      <vt:lpstr>THE ‘BEST’ MODEL :</vt:lpstr>
      <vt:lpstr>VARIABLES’ IMPACT ON SEVERITY OF CAR ACCIDENT</vt:lpstr>
      <vt:lpstr>VARIABLES’ IMPACT ON SEVERITY OF CAR ACCIDENT</vt:lpstr>
      <vt:lpstr>VARIABLES’ IMPACT ON SEVERITY OF CAR ACCIDENT</vt:lpstr>
      <vt:lpstr>VARIABLES’ IMPACT ON SEVERITY OF CAR ACCIDENT</vt:lpstr>
      <vt:lpstr>SUMMARY OF FINDINGS</vt:lpstr>
      <vt:lpstr>SUMMARY OF FINDINGS</vt:lpstr>
      <vt:lpstr>SUMMARY OF FINDINGS</vt:lpstr>
      <vt:lpstr>SUMMARY OF FINDINGS</vt:lpstr>
      <vt:lpstr>SUMMARY OF FINDINGS</vt:lpstr>
      <vt:lpstr>SUMMARY OF FINDINGS</vt:lpstr>
      <vt:lpstr>SUMMARY OF FINDINGS</vt:lpstr>
      <vt:lpstr>FUTURE OPPORTUNITIES</vt:lpstr>
      <vt:lpstr>THANK YOU  Any Questions?</vt:lpstr>
      <vt:lpstr>PowerPoint Presentation</vt:lpstr>
      <vt:lpstr>CALIFORNIA</vt:lpstr>
      <vt:lpstr>TEXAS</vt:lpstr>
      <vt:lpstr>FLORIDA</vt:lpstr>
      <vt:lpstr>FLORIDA</vt:lpstr>
      <vt:lpstr>[HEADLINE]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COVID-19’s IMPACT ON  CAR ACCIDENTS  IN THE USA</dc:title>
  <cp:lastModifiedBy>Celina Plaza</cp:lastModifiedBy>
  <cp:revision>81</cp:revision>
  <dcterms:modified xsi:type="dcterms:W3CDTF">2020-09-10T19:45:44Z</dcterms:modified>
</cp:coreProperties>
</file>